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kdL2a0vmPnQvVxBggzgf+hUAL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11" Type="http://schemas.openxmlformats.org/officeDocument/2006/relationships/image" Target="../media/image12.png"/><Relationship Id="rId10" Type="http://schemas.openxmlformats.org/officeDocument/2006/relationships/image" Target="../media/image2.png"/><Relationship Id="rId12" Type="http://schemas.openxmlformats.org/officeDocument/2006/relationships/image" Target="../media/image6.png"/><Relationship Id="rId9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11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flipH="1" rot="5400000">
            <a:off x="3049884" y="1252653"/>
            <a:ext cx="2547283" cy="4335678"/>
          </a:xfrm>
          <a:prstGeom prst="uturnArrow">
            <a:avLst>
              <a:gd fmla="val 33921" name="adj1"/>
              <a:gd fmla="val 24938" name="adj2"/>
              <a:gd fmla="val 26805" name="adj3"/>
              <a:gd fmla="val 9861" name="adj4"/>
              <a:gd fmla="val 96992" name="adj5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-5400000">
            <a:off x="855129" y="3207662"/>
            <a:ext cx="2503974" cy="3477976"/>
          </a:xfrm>
          <a:prstGeom prst="uturnArrow">
            <a:avLst>
              <a:gd fmla="val 34174" name="adj1"/>
              <a:gd fmla="val 22633" name="adj2"/>
              <a:gd fmla="val 26852" name="adj3"/>
              <a:gd fmla="val 9256" name="adj4"/>
              <a:gd fmla="val 100000" name="adj5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 rot="5400000">
            <a:off x="2861143" y="4395476"/>
            <a:ext cx="2547283" cy="4036733"/>
          </a:xfrm>
          <a:prstGeom prst="uturnArrow">
            <a:avLst>
              <a:gd fmla="val 34669" name="adj1"/>
              <a:gd fmla="val 24751" name="adj2"/>
              <a:gd fmla="val 20448" name="adj3"/>
              <a:gd fmla="val 9862" name="adj4"/>
              <a:gd fmla="val 89631" name="adj5"/>
            </a:avLst>
          </a:prstGeom>
          <a:solidFill>
            <a:srgbClr val="00B0F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85150" y="88900"/>
            <a:ext cx="6680100" cy="9715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5001592" y="622283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/>
          <p:cNvSpPr/>
          <p:nvPr/>
        </p:nvSpPr>
        <p:spPr>
          <a:xfrm rot="-5400000">
            <a:off x="1173458" y="6208815"/>
            <a:ext cx="2484798" cy="3421999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1"/>
          <p:cNvCxnSpPr/>
          <p:nvPr/>
        </p:nvCxnSpPr>
        <p:spPr>
          <a:xfrm>
            <a:off x="1679337" y="8244337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1"/>
          <p:cNvCxnSpPr/>
          <p:nvPr/>
        </p:nvCxnSpPr>
        <p:spPr>
          <a:xfrm>
            <a:off x="1670919" y="6792315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"/>
          <p:cNvCxnSpPr/>
          <p:nvPr/>
        </p:nvCxnSpPr>
        <p:spPr>
          <a:xfrm>
            <a:off x="5143630" y="6764672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1"/>
          <p:cNvCxnSpPr/>
          <p:nvPr/>
        </p:nvCxnSpPr>
        <p:spPr>
          <a:xfrm rot="10800000">
            <a:off x="5125736" y="525802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1"/>
          <p:cNvCxnSpPr/>
          <p:nvPr/>
        </p:nvCxnSpPr>
        <p:spPr>
          <a:xfrm>
            <a:off x="6159306" y="7571408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1"/>
          <p:cNvCxnSpPr/>
          <p:nvPr/>
        </p:nvCxnSpPr>
        <p:spPr>
          <a:xfrm rot="10800000">
            <a:off x="1301835" y="5261352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1"/>
          <p:cNvCxnSpPr/>
          <p:nvPr/>
        </p:nvCxnSpPr>
        <p:spPr>
          <a:xfrm rot="10800000">
            <a:off x="1301835" y="3772598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 rot="10800000">
            <a:off x="5447462" y="2254835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"/>
          <p:cNvCxnSpPr/>
          <p:nvPr/>
        </p:nvCxnSpPr>
        <p:spPr>
          <a:xfrm rot="10800000">
            <a:off x="5479236" y="383154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 flipH="1" rot="10800000">
            <a:off x="104381" y="2364463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 rot="10800000">
            <a:off x="1139137" y="82542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 rot="10800000">
            <a:off x="1925853" y="804451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 rot="10800000">
            <a:off x="2696087" y="804451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1"/>
          <p:cNvSpPr/>
          <p:nvPr/>
        </p:nvSpPr>
        <p:spPr>
          <a:xfrm rot="-6331097">
            <a:off x="495880" y="1685244"/>
            <a:ext cx="1593194" cy="989717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rot="-6481548">
            <a:off x="2885082" y="1746941"/>
            <a:ext cx="892282" cy="242268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ipstick Rage**" id="110" name="Google Shape;11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5476" y="671202"/>
            <a:ext cx="1209021" cy="1273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1" name="Google Shape;11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45675" y="625663"/>
            <a:ext cx="487274" cy="1447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2" name="Google Shape;11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69436" y="643285"/>
            <a:ext cx="692021" cy="1293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3" name="Google Shape;11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42501" y="668377"/>
            <a:ext cx="1204034" cy="13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"/>
          <p:cNvSpPr txBox="1"/>
          <p:nvPr/>
        </p:nvSpPr>
        <p:spPr>
          <a:xfrm>
            <a:off x="192026" y="836065"/>
            <a:ext cx="1733700" cy="30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 3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 Level in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Level 3 in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Performing Arts. </a:t>
            </a:r>
            <a:endParaRPr b="0" i="0" sz="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987150" y="850375"/>
            <a:ext cx="2067000" cy="415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Dancer, Performer, Choreographer,  Dance 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teacher, Production designer,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ommunity arts worker,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rts administrator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5881725" y="822974"/>
            <a:ext cx="784200" cy="63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confidence that can be used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beyond the classroom. </a:t>
            </a:r>
            <a:endParaRPr b="1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4115567" y="815358"/>
            <a:ext cx="1662900" cy="63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Analysis and evaluation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Attention to Detail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Communication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Creativity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Organisation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 solving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Research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GB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Literacy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Logical Thinking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management </a:t>
            </a:r>
            <a:r>
              <a:rPr b="0" i="0" lang="en-GB" sz="7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b="0" i="0" lang="en-GB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Expression.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916954" y="2382167"/>
            <a:ext cx="237586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</a:rPr>
              <a:t>Rehearse</a:t>
            </a: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</a:t>
            </a:r>
            <a:r>
              <a:rPr b="1" lang="en-GB" sz="800">
                <a:solidFill>
                  <a:schemeClr val="dk1"/>
                </a:solidFill>
              </a:rPr>
              <a:t>ehearse, rehearse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5476721" y="2414218"/>
            <a:ext cx="98543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 hints &amp; tips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 txBox="1"/>
          <p:nvPr/>
        </p:nvSpPr>
        <p:spPr>
          <a:xfrm>
            <a:off x="3630604" y="3881819"/>
            <a:ext cx="186955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</a:rPr>
              <a:t>Students have: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 txBox="1"/>
          <p:nvPr/>
        </p:nvSpPr>
        <p:spPr>
          <a:xfrm>
            <a:off x="1365588" y="3852433"/>
            <a:ext cx="2265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3: </a:t>
            </a:r>
            <a:r>
              <a:rPr b="1" lang="en-GB" sz="800">
                <a:solidFill>
                  <a:schemeClr val="dk1"/>
                </a:solidFill>
              </a:rPr>
              <a:t>Responding to a brief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3636629" y="6836876"/>
            <a:ext cx="152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</a:rPr>
              <a:t>Practical exploration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3480273" y="5351700"/>
            <a:ext cx="1527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2: </a:t>
            </a:r>
            <a:r>
              <a:rPr b="1" lang="en-GB" sz="800">
                <a:solidFill>
                  <a:schemeClr val="dk1"/>
                </a:solidFill>
              </a:rPr>
              <a:t>Developing Skills and Techniques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1658897" y="6812059"/>
            <a:ext cx="1839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</a:rPr>
              <a:t>Exploring the process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674302" y="6911490"/>
            <a:ext cx="961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1: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</a:rPr>
              <a:t>Exploring the performing arts.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1896321" y="8322041"/>
            <a:ext cx="2203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 we know about Dance?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221351" y="4189430"/>
            <a:ext cx="1143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 2: PSA’s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Noto Sans Symbols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729553" y="159722"/>
            <a:ext cx="5973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KS4 </a:t>
            </a:r>
            <a:r>
              <a:rPr b="1" lang="en-GB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DANCE</a:t>
            </a:r>
            <a:r>
              <a:rPr b="1" i="0" lang="en-GB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CURRICULUM 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5160" y="112651"/>
            <a:ext cx="1215388" cy="55097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"/>
          <p:cNvSpPr txBox="1"/>
          <p:nvPr/>
        </p:nvSpPr>
        <p:spPr>
          <a:xfrm>
            <a:off x="1686975" y="8636325"/>
            <a:ext cx="2414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the course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Key </a:t>
            </a:r>
            <a:r>
              <a:rPr lang="en-GB" sz="700">
                <a:solidFill>
                  <a:schemeClr val="dk1"/>
                </a:solidFill>
              </a:rPr>
              <a:t>vocabulary</a:t>
            </a:r>
            <a:r>
              <a:rPr lang="en-GB" sz="700">
                <a:solidFill>
                  <a:schemeClr val="dk1"/>
                </a:solidFill>
              </a:rPr>
              <a:t>. Talking like a </a:t>
            </a:r>
            <a:r>
              <a:rPr lang="en-GB" sz="700">
                <a:solidFill>
                  <a:schemeClr val="dk1"/>
                </a:solidFill>
              </a:rPr>
              <a:t>choreographer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Watching &amp; learning some professional repertoire. 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652475" y="7485800"/>
            <a:ext cx="10185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</a:rPr>
              <a:t>How are professional dances created?</a:t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</a:rPr>
              <a:t>What are the stylistic qualities and the creative intentions? </a:t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</a:rPr>
              <a:t>What skills does a dancer need?</a:t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</a:rPr>
              <a:t>What skills does a choreographer need?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1735506" y="7039757"/>
            <a:ext cx="18594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How are ideas first generated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How are ideas developed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How do dancers rehearse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How do you move from the studio to a live tour?</a:t>
            </a: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3427717" y="5659179"/>
            <a:ext cx="1791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Learning to perform professional repertoire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Learning to rehearse in a group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Improving dance skills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1286571" y="5322731"/>
            <a:ext cx="1230591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 2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1415814" y="5505900"/>
            <a:ext cx="1283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Preparing for a </a:t>
            </a:r>
            <a:r>
              <a:rPr lang="en-GB" sz="700">
                <a:solidFill>
                  <a:schemeClr val="dk1"/>
                </a:solidFill>
              </a:rPr>
              <a:t>performance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Applying skills and techniques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Improving timing and dynamics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828659" y="4101385"/>
            <a:ext cx="1697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1 hour in the exam room for each of the 3 written tasks and they can have some notes with them..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10 hours to create their dance. 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5450150" y="2819825"/>
            <a:ext cx="10725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Using/adapting dance choreography from the last 2 years to help you choreograph your performance.</a:t>
            </a:r>
            <a:endParaRPr sz="7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Work in a group you have a positive relationship with.</a:t>
            </a:r>
            <a:endParaRPr sz="7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</a:rPr>
              <a:t> 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Work hard at the start of the time allowance it will go very quickly 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145324" y="2577975"/>
            <a:ext cx="2301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can I do to achieve top marks in my exam?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should I structure my answers?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GB" sz="700">
                <a:solidFill>
                  <a:schemeClr val="dk1"/>
                </a:solidFill>
              </a:rPr>
              <a:t>The more time you spend focused in the dance studio the better your performance will be.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Google Shape;139;p1"/>
          <p:cNvGrpSpPr/>
          <p:nvPr/>
        </p:nvGrpSpPr>
        <p:grpSpPr>
          <a:xfrm>
            <a:off x="4068592" y="8367647"/>
            <a:ext cx="684943" cy="704158"/>
            <a:chOff x="4296461" y="3725069"/>
            <a:chExt cx="952500" cy="942900"/>
          </a:xfrm>
        </p:grpSpPr>
        <p:sp>
          <p:nvSpPr>
            <p:cNvPr id="140" name="Google Shape;140;p1"/>
            <p:cNvSpPr/>
            <p:nvPr/>
          </p:nvSpPr>
          <p:spPr>
            <a:xfrm>
              <a:off x="4296461" y="3725069"/>
              <a:ext cx="952500" cy="942900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41" name="Google Shape;141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4577687" y="4181137"/>
              <a:ext cx="361951" cy="371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42" name="Google Shape;142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509901" y="3919226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3" name="Google Shape;143;p1"/>
          <p:cNvGrpSpPr/>
          <p:nvPr/>
        </p:nvGrpSpPr>
        <p:grpSpPr>
          <a:xfrm>
            <a:off x="2745759" y="5338792"/>
            <a:ext cx="688025" cy="842402"/>
            <a:chOff x="1546509" y="2286900"/>
            <a:chExt cx="952500" cy="942975"/>
          </a:xfrm>
        </p:grpSpPr>
        <p:sp>
          <p:nvSpPr>
            <p:cNvPr id="144" name="Google Shape;144;p1"/>
            <p:cNvSpPr/>
            <p:nvPr/>
          </p:nvSpPr>
          <p:spPr>
            <a:xfrm>
              <a:off x="1546509" y="2286900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45" name="Google Shape;145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883863" y="2746936"/>
              <a:ext cx="228600" cy="371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46" name="Google Shape;146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775035" y="2444489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7" name="Google Shape;147;p1"/>
          <p:cNvSpPr txBox="1"/>
          <p:nvPr/>
        </p:nvSpPr>
        <p:spPr>
          <a:xfrm>
            <a:off x="2617744" y="3940688"/>
            <a:ext cx="9867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1314151" y="4041963"/>
            <a:ext cx="23016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Students have 4 tasks to complete for the exam.</a:t>
            </a:r>
            <a:endParaRPr sz="700">
              <a:solidFill>
                <a:schemeClr val="dk1"/>
              </a:solidFill>
            </a:endParaRPr>
          </a:p>
          <a:p>
            <a:pPr indent="-273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arenR"/>
            </a:pPr>
            <a:r>
              <a:rPr lang="en-GB" sz="700">
                <a:solidFill>
                  <a:schemeClr val="dk1"/>
                </a:solidFill>
              </a:rPr>
              <a:t>Ideas log (800 words)</a:t>
            </a:r>
            <a:endParaRPr sz="700">
              <a:solidFill>
                <a:schemeClr val="dk1"/>
              </a:solidFill>
            </a:endParaRPr>
          </a:p>
          <a:p>
            <a:pPr indent="-273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arenR"/>
            </a:pPr>
            <a:r>
              <a:rPr lang="en-GB" sz="700">
                <a:solidFill>
                  <a:schemeClr val="dk1"/>
                </a:solidFill>
              </a:rPr>
              <a:t>Skills log (800 words)</a:t>
            </a:r>
            <a:endParaRPr sz="700">
              <a:solidFill>
                <a:schemeClr val="dk1"/>
              </a:solidFill>
            </a:endParaRPr>
          </a:p>
          <a:p>
            <a:pPr indent="-273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arenR"/>
            </a:pPr>
            <a:r>
              <a:rPr lang="en-GB" sz="700">
                <a:solidFill>
                  <a:schemeClr val="dk1"/>
                </a:solidFill>
              </a:rPr>
              <a:t>A 10 minute dance to an audience</a:t>
            </a:r>
            <a:endParaRPr sz="700">
              <a:solidFill>
                <a:schemeClr val="dk1"/>
              </a:solidFill>
            </a:endParaRPr>
          </a:p>
          <a:p>
            <a:pPr indent="-2730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AutoNum type="arabicParenR"/>
            </a:pPr>
            <a:r>
              <a:rPr lang="en-GB" sz="700">
                <a:solidFill>
                  <a:schemeClr val="dk1"/>
                </a:solidFill>
              </a:rPr>
              <a:t>Evaluation report (800 words)</a:t>
            </a:r>
            <a:endParaRPr sz="700">
              <a:solidFill>
                <a:schemeClr val="dk1"/>
              </a:solidFill>
            </a:endParaRPr>
          </a:p>
        </p:txBody>
      </p:sp>
      <p:pic>
        <p:nvPicPr>
          <p:cNvPr descr="Lipstick Rage**" id="149" name="Google Shape;149;p1"/>
          <p:cNvPicPr preferRelativeResize="0"/>
          <p:nvPr/>
        </p:nvPicPr>
        <p:blipFill rotWithShape="1">
          <a:blip r:embed="rId11">
            <a:alphaModFix/>
          </a:blip>
          <a:srcRect b="-3" l="51804" r="0" t="-9266"/>
          <a:stretch/>
        </p:blipFill>
        <p:spPr>
          <a:xfrm rot="-2766382">
            <a:off x="1128353" y="8697152"/>
            <a:ext cx="855245" cy="121773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"/>
          <p:cNvSpPr txBox="1"/>
          <p:nvPr/>
        </p:nvSpPr>
        <p:spPr>
          <a:xfrm>
            <a:off x="3694607" y="7026749"/>
            <a:ext cx="1477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Improving dance skills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Char char="•"/>
            </a:pPr>
            <a:r>
              <a:rPr lang="en-GB" sz="700">
                <a:solidFill>
                  <a:schemeClr val="dk1"/>
                </a:solidFill>
              </a:rPr>
              <a:t>Performance techniques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Developing choreography</a:t>
            </a:r>
            <a:endParaRPr sz="700">
              <a:solidFill>
                <a:schemeClr val="dk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>
                <a:solidFill>
                  <a:schemeClr val="dk1"/>
                </a:solidFill>
              </a:rPr>
              <a:t>Rehearsal methods</a:t>
            </a:r>
            <a:endParaRPr sz="700">
              <a:solidFill>
                <a:schemeClr val="dk1"/>
              </a:solidFill>
            </a:endParaRPr>
          </a:p>
        </p:txBody>
      </p:sp>
      <p:pic>
        <p:nvPicPr>
          <p:cNvPr descr="Lipstick Rage**" id="151" name="Google Shape;151;p1"/>
          <p:cNvPicPr preferRelativeResize="0"/>
          <p:nvPr/>
        </p:nvPicPr>
        <p:blipFill rotWithShape="1">
          <a:blip r:embed="rId11">
            <a:alphaModFix/>
          </a:blip>
          <a:srcRect b="-3" l="51804" r="0" t="-9266"/>
          <a:stretch/>
        </p:blipFill>
        <p:spPr>
          <a:xfrm>
            <a:off x="5224584" y="5444588"/>
            <a:ext cx="855245" cy="1217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52" name="Google Shape;152;p1"/>
          <p:cNvPicPr preferRelativeResize="0"/>
          <p:nvPr/>
        </p:nvPicPr>
        <p:blipFill rotWithShape="1">
          <a:blip r:embed="rId12">
            <a:alphaModFix/>
          </a:blip>
          <a:srcRect b="-2" l="49033" r="0" t="-22064"/>
          <a:stretch/>
        </p:blipFill>
        <p:spPr>
          <a:xfrm rot="-5400000">
            <a:off x="1702303" y="2685758"/>
            <a:ext cx="935421" cy="254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53" name="Google Shape;153;p1"/>
          <p:cNvPicPr preferRelativeResize="0"/>
          <p:nvPr/>
        </p:nvPicPr>
        <p:blipFill rotWithShape="1">
          <a:blip r:embed="rId11">
            <a:alphaModFix/>
          </a:blip>
          <a:srcRect b="-3" l="51804" r="0" t="-9266"/>
          <a:stretch/>
        </p:blipFill>
        <p:spPr>
          <a:xfrm>
            <a:off x="390944" y="4081283"/>
            <a:ext cx="855245" cy="12177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"/>
          <p:cNvSpPr txBox="1"/>
          <p:nvPr/>
        </p:nvSpPr>
        <p:spPr>
          <a:xfrm>
            <a:off x="5213025" y="5623725"/>
            <a:ext cx="912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PSA’s released by the exam board.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Students </a:t>
            </a: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5 tasks under exam conditions.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Students take an indepth look at one professional work.</a:t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The work produced during this time equates to </a:t>
            </a: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30% of students final grade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/>
          <p:nvPr/>
        </p:nvSpPr>
        <p:spPr>
          <a:xfrm flipH="1" rot="4987937">
            <a:off x="5767841" y="1783133"/>
            <a:ext cx="511609" cy="406173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 flipH="1" rot="6382915">
            <a:off x="4559656" y="1917338"/>
            <a:ext cx="709633" cy="45719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337825" y="4399525"/>
            <a:ext cx="9615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PSA’s released by the exam board.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Students </a:t>
            </a: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tasks under exam conditions. 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Students take an indepth look at one professional work.</a:t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The work produced during this time equates to </a:t>
            </a:r>
            <a:r>
              <a:rPr b="0" i="0" lang="en-GB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30% of students final grade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0x0101009E8A2003B790844AADFD734A9E209243</vt:lpwstr>
  </property>
</Properties>
</file>