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9906000" cx="6858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6" roundtripDataSignature="AMtx7mhkdL2a0vmPnQvVxBggzgf+hUALs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360613" y="1143000"/>
            <a:ext cx="213677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/>
          <p:nvPr>
            <p:ph idx="2" type="sldImg"/>
          </p:nvPr>
        </p:nvSpPr>
        <p:spPr>
          <a:xfrm>
            <a:off x="2360613" y="1143000"/>
            <a:ext cx="213677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7" name="Google Shape;87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/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4"/>
          <p:cNvSpPr txBox="1"/>
          <p:nvPr>
            <p:ph idx="1" type="subTitle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18" name="Google Shape;18;p4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3"/>
          <p:cNvSpPr txBox="1"/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3"/>
          <p:cNvSpPr txBox="1"/>
          <p:nvPr>
            <p:ph idx="1" type="body"/>
          </p:nvPr>
        </p:nvSpPr>
        <p:spPr>
          <a:xfrm rot="5400000">
            <a:off x="286367" y="2822135"/>
            <a:ext cx="6285266" cy="59150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3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4"/>
          <p:cNvSpPr txBox="1"/>
          <p:nvPr>
            <p:ph type="title"/>
          </p:nvPr>
        </p:nvSpPr>
        <p:spPr>
          <a:xfrm rot="5400000">
            <a:off x="1449696" y="3985464"/>
            <a:ext cx="8394877" cy="147875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4"/>
          <p:cNvSpPr txBox="1"/>
          <p:nvPr>
            <p:ph idx="1" type="body"/>
          </p:nvPr>
        </p:nvSpPr>
        <p:spPr>
          <a:xfrm rot="5400000">
            <a:off x="-1550679" y="2549570"/>
            <a:ext cx="8394877" cy="4350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4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4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4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5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/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6"/>
          <p:cNvSpPr txBox="1"/>
          <p:nvPr>
            <p:ph idx="1" type="body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6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/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7"/>
          <p:cNvSpPr txBox="1"/>
          <p:nvPr>
            <p:ph idx="1" type="body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7"/>
          <p:cNvSpPr txBox="1"/>
          <p:nvPr>
            <p:ph idx="2" type="body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7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7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 txBox="1"/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8"/>
          <p:cNvSpPr txBox="1"/>
          <p:nvPr>
            <p:ph idx="1" type="body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43" name="Google Shape;43;p8"/>
          <p:cNvSpPr txBox="1"/>
          <p:nvPr>
            <p:ph idx="2" type="body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8"/>
          <p:cNvSpPr txBox="1"/>
          <p:nvPr>
            <p:ph idx="3" type="body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45" name="Google Shape;45;p8"/>
          <p:cNvSpPr txBox="1"/>
          <p:nvPr>
            <p:ph idx="4" type="body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8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/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9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0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1"/>
          <p:cNvSpPr txBox="1"/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" type="body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6195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2385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indent="-32385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indent="-32385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61" name="Google Shape;61;p11"/>
          <p:cNvSpPr txBox="1"/>
          <p:nvPr>
            <p:ph idx="2" type="body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62" name="Google Shape;62;p11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1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2"/>
          <p:cNvSpPr txBox="1"/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2"/>
          <p:cNvSpPr/>
          <p:nvPr>
            <p:ph idx="2" type="pic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2"/>
          <p:cNvSpPr txBox="1"/>
          <p:nvPr>
            <p:ph idx="1" type="body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69" name="Google Shape;69;p12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/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3"/>
          <p:cNvSpPr txBox="1"/>
          <p:nvPr>
            <p:ph idx="1" type="body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3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3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3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0.png"/><Relationship Id="rId4" Type="http://schemas.openxmlformats.org/officeDocument/2006/relationships/image" Target="../media/image5.png"/><Relationship Id="rId11" Type="http://schemas.openxmlformats.org/officeDocument/2006/relationships/image" Target="../media/image12.png"/><Relationship Id="rId10" Type="http://schemas.openxmlformats.org/officeDocument/2006/relationships/image" Target="../media/image2.png"/><Relationship Id="rId12" Type="http://schemas.openxmlformats.org/officeDocument/2006/relationships/image" Target="../media/image6.png"/><Relationship Id="rId9" Type="http://schemas.openxmlformats.org/officeDocument/2006/relationships/image" Target="../media/image8.png"/><Relationship Id="rId5" Type="http://schemas.openxmlformats.org/officeDocument/2006/relationships/image" Target="../media/image1.png"/><Relationship Id="rId6" Type="http://schemas.openxmlformats.org/officeDocument/2006/relationships/image" Target="../media/image3.png"/><Relationship Id="rId7" Type="http://schemas.openxmlformats.org/officeDocument/2006/relationships/image" Target="../media/image11.png"/><Relationship Id="rId8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/>
          <p:nvPr/>
        </p:nvSpPr>
        <p:spPr>
          <a:xfrm flipH="1" rot="5400000">
            <a:off x="3049884" y="1252653"/>
            <a:ext cx="2547283" cy="4335678"/>
          </a:xfrm>
          <a:prstGeom prst="uturnArrow">
            <a:avLst>
              <a:gd fmla="val 33921" name="adj1"/>
              <a:gd fmla="val 24938" name="adj2"/>
              <a:gd fmla="val 26805" name="adj3"/>
              <a:gd fmla="val 9861" name="adj4"/>
              <a:gd fmla="val 96992" name="adj5"/>
            </a:avLst>
          </a:prstGeom>
          <a:solidFill>
            <a:srgbClr val="FFD966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/>
          <p:nvPr/>
        </p:nvSpPr>
        <p:spPr>
          <a:xfrm rot="-5400000">
            <a:off x="855129" y="3207662"/>
            <a:ext cx="2503974" cy="3477976"/>
          </a:xfrm>
          <a:prstGeom prst="uturnArrow">
            <a:avLst>
              <a:gd fmla="val 34174" name="adj1"/>
              <a:gd fmla="val 22633" name="adj2"/>
              <a:gd fmla="val 26852" name="adj3"/>
              <a:gd fmla="val 9256" name="adj4"/>
              <a:gd fmla="val 100000" name="adj5"/>
            </a:avLst>
          </a:prstGeom>
          <a:solidFill>
            <a:srgbClr val="FFD966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/>
          <p:nvPr/>
        </p:nvSpPr>
        <p:spPr>
          <a:xfrm flipH="1" rot="5400000">
            <a:off x="2861143" y="4395476"/>
            <a:ext cx="2547283" cy="4036733"/>
          </a:xfrm>
          <a:prstGeom prst="uturnArrow">
            <a:avLst>
              <a:gd fmla="val 34669" name="adj1"/>
              <a:gd fmla="val 24751" name="adj2"/>
              <a:gd fmla="val 20448" name="adj3"/>
              <a:gd fmla="val 9862" name="adj4"/>
              <a:gd fmla="val 89631" name="adj5"/>
            </a:avLst>
          </a:prstGeom>
          <a:solidFill>
            <a:srgbClr val="00B0F0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185150" y="88900"/>
            <a:ext cx="6680100" cy="9715500"/>
          </a:xfrm>
          <a:prstGeom prst="rect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93" name="Google Shape;93;p1"/>
          <p:cNvCxnSpPr/>
          <p:nvPr/>
        </p:nvCxnSpPr>
        <p:spPr>
          <a:xfrm>
            <a:off x="5001592" y="622283"/>
            <a:ext cx="0" cy="491748"/>
          </a:xfrm>
          <a:prstGeom prst="straightConnector1">
            <a:avLst/>
          </a:prstGeom>
          <a:noFill/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94" name="Google Shape;94;p1"/>
          <p:cNvSpPr/>
          <p:nvPr/>
        </p:nvSpPr>
        <p:spPr>
          <a:xfrm rot="-5400000">
            <a:off x="1173458" y="6208815"/>
            <a:ext cx="2484798" cy="3421999"/>
          </a:xfrm>
          <a:prstGeom prst="uturnArrow">
            <a:avLst>
              <a:gd fmla="val 35696" name="adj1"/>
              <a:gd fmla="val 22633" name="adj2"/>
              <a:gd fmla="val 26548" name="adj3"/>
              <a:gd fmla="val 11295" name="adj4"/>
              <a:gd fmla="val 90780" name="adj5"/>
            </a:avLst>
          </a:prstGeom>
          <a:solidFill>
            <a:srgbClr val="00B0F0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95" name="Google Shape;95;p1"/>
          <p:cNvCxnSpPr/>
          <p:nvPr/>
        </p:nvCxnSpPr>
        <p:spPr>
          <a:xfrm>
            <a:off x="1679337" y="8244337"/>
            <a:ext cx="7643" cy="942975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96" name="Google Shape;96;p1"/>
          <p:cNvCxnSpPr/>
          <p:nvPr/>
        </p:nvCxnSpPr>
        <p:spPr>
          <a:xfrm>
            <a:off x="1670919" y="6792315"/>
            <a:ext cx="7643" cy="942975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97" name="Google Shape;97;p1"/>
          <p:cNvCxnSpPr/>
          <p:nvPr/>
        </p:nvCxnSpPr>
        <p:spPr>
          <a:xfrm>
            <a:off x="5143630" y="6764672"/>
            <a:ext cx="7643" cy="942975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98" name="Google Shape;98;p1"/>
          <p:cNvCxnSpPr/>
          <p:nvPr/>
        </p:nvCxnSpPr>
        <p:spPr>
          <a:xfrm rot="10800000">
            <a:off x="5125736" y="5258024"/>
            <a:ext cx="8255" cy="965017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99" name="Google Shape;99;p1"/>
          <p:cNvCxnSpPr/>
          <p:nvPr/>
        </p:nvCxnSpPr>
        <p:spPr>
          <a:xfrm>
            <a:off x="6159306" y="7571408"/>
            <a:ext cx="7643" cy="942975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0" name="Google Shape;100;p1"/>
          <p:cNvCxnSpPr/>
          <p:nvPr/>
        </p:nvCxnSpPr>
        <p:spPr>
          <a:xfrm rot="10800000">
            <a:off x="1301835" y="5261352"/>
            <a:ext cx="8255" cy="965017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1" name="Google Shape;101;p1"/>
          <p:cNvCxnSpPr/>
          <p:nvPr/>
        </p:nvCxnSpPr>
        <p:spPr>
          <a:xfrm rot="10800000">
            <a:off x="1301835" y="3772598"/>
            <a:ext cx="8255" cy="965017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2" name="Google Shape;102;p1"/>
          <p:cNvCxnSpPr/>
          <p:nvPr/>
        </p:nvCxnSpPr>
        <p:spPr>
          <a:xfrm rot="10800000">
            <a:off x="5447462" y="2254835"/>
            <a:ext cx="8255" cy="965017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3" name="Google Shape;103;p1"/>
          <p:cNvCxnSpPr/>
          <p:nvPr/>
        </p:nvCxnSpPr>
        <p:spPr>
          <a:xfrm rot="10800000">
            <a:off x="5479236" y="3831544"/>
            <a:ext cx="8255" cy="965017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4" name="Google Shape;104;p1"/>
          <p:cNvCxnSpPr/>
          <p:nvPr/>
        </p:nvCxnSpPr>
        <p:spPr>
          <a:xfrm flipH="1" rot="10800000">
            <a:off x="104381" y="2364463"/>
            <a:ext cx="982699" cy="6797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5" name="Google Shape;105;p1"/>
          <p:cNvCxnSpPr/>
          <p:nvPr/>
        </p:nvCxnSpPr>
        <p:spPr>
          <a:xfrm rot="10800000">
            <a:off x="1139137" y="825424"/>
            <a:ext cx="8255" cy="965017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6" name="Google Shape;106;p1"/>
          <p:cNvCxnSpPr/>
          <p:nvPr/>
        </p:nvCxnSpPr>
        <p:spPr>
          <a:xfrm rot="10800000">
            <a:off x="1925853" y="804451"/>
            <a:ext cx="8255" cy="965017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7" name="Google Shape;107;p1"/>
          <p:cNvCxnSpPr/>
          <p:nvPr/>
        </p:nvCxnSpPr>
        <p:spPr>
          <a:xfrm rot="10800000">
            <a:off x="2696087" y="804451"/>
            <a:ext cx="8255" cy="965017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08" name="Google Shape;108;p1"/>
          <p:cNvSpPr/>
          <p:nvPr/>
        </p:nvSpPr>
        <p:spPr>
          <a:xfrm rot="-6331097">
            <a:off x="495880" y="1685244"/>
            <a:ext cx="1593194" cy="989717"/>
          </a:xfrm>
          <a:custGeom>
            <a:rect b="b" l="l" r="r" t="t"/>
            <a:pathLst>
              <a:path extrusionOk="0" h="366589" w="1493520">
                <a:moveTo>
                  <a:pt x="0" y="366589"/>
                </a:moveTo>
                <a:cubicBezTo>
                  <a:pt x="168910" y="236414"/>
                  <a:pt x="337820" y="106239"/>
                  <a:pt x="586740" y="46549"/>
                </a:cubicBezTo>
                <a:cubicBezTo>
                  <a:pt x="835660" y="-13141"/>
                  <a:pt x="1164590" y="-2346"/>
                  <a:pt x="1493520" y="8449"/>
                </a:cubicBezTo>
              </a:path>
            </a:pathLst>
          </a:custGeom>
          <a:noFill/>
          <a:ln cap="rnd" cmpd="sng" w="123825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1"/>
          <p:cNvSpPr/>
          <p:nvPr/>
        </p:nvSpPr>
        <p:spPr>
          <a:xfrm rot="-6481548">
            <a:off x="2885082" y="1746941"/>
            <a:ext cx="892282" cy="242268"/>
          </a:xfrm>
          <a:custGeom>
            <a:rect b="b" l="l" r="r" t="t"/>
            <a:pathLst>
              <a:path extrusionOk="0" h="366589" w="1493520">
                <a:moveTo>
                  <a:pt x="0" y="366589"/>
                </a:moveTo>
                <a:cubicBezTo>
                  <a:pt x="168910" y="236414"/>
                  <a:pt x="337820" y="106239"/>
                  <a:pt x="586740" y="46549"/>
                </a:cubicBezTo>
                <a:cubicBezTo>
                  <a:pt x="835660" y="-13141"/>
                  <a:pt x="1164590" y="-2346"/>
                  <a:pt x="1493520" y="8449"/>
                </a:cubicBezTo>
              </a:path>
            </a:pathLst>
          </a:custGeom>
          <a:noFill/>
          <a:ln cap="rnd" cmpd="sng" w="123825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Lipstick Rage**" id="110" name="Google Shape;110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85476" y="671202"/>
            <a:ext cx="1209021" cy="12733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Lipstick Rage**" id="111" name="Google Shape;111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745675" y="625663"/>
            <a:ext cx="487274" cy="14478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Lipstick Rage**" id="112" name="Google Shape;112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969436" y="643285"/>
            <a:ext cx="692021" cy="12938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Lipstick Rage**" id="113" name="Google Shape;113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2442501" y="668377"/>
            <a:ext cx="1204034" cy="134543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p1"/>
          <p:cNvSpPr txBox="1"/>
          <p:nvPr/>
        </p:nvSpPr>
        <p:spPr>
          <a:xfrm>
            <a:off x="192026" y="836065"/>
            <a:ext cx="1733700" cy="3078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b="0" i="0" lang="en-GB" sz="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Level 3 </a:t>
            </a:r>
            <a:r>
              <a:rPr lang="en-GB" sz="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Dance</a:t>
            </a:r>
            <a:r>
              <a:rPr b="0" i="0" lang="en-GB" sz="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T Level in </a:t>
            </a:r>
            <a:r>
              <a:rPr lang="en-GB" sz="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Dance</a:t>
            </a:r>
            <a:r>
              <a:rPr b="0" i="0" lang="en-GB" sz="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Level 3 in </a:t>
            </a:r>
            <a:r>
              <a:rPr lang="en-GB" sz="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Performing Arts. </a:t>
            </a:r>
            <a:endParaRPr b="0" i="0" sz="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1"/>
          <p:cNvSpPr txBox="1"/>
          <p:nvPr/>
        </p:nvSpPr>
        <p:spPr>
          <a:xfrm>
            <a:off x="1987150" y="850375"/>
            <a:ext cx="2067000" cy="4155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en-GB" sz="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Dancer, Performer, Choreographer,  Dance </a:t>
            </a:r>
            <a:r>
              <a:rPr b="0" i="0" lang="en-GB" sz="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teacher, Production designer, </a:t>
            </a:r>
            <a:r>
              <a:rPr lang="en-GB" sz="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</a:t>
            </a:r>
            <a:r>
              <a:rPr b="0" i="0" lang="en-GB" sz="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ommunity arts worker, </a:t>
            </a:r>
            <a:r>
              <a:rPr lang="en-GB" sz="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b="0" i="0" lang="en-GB" sz="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rts administrator</a:t>
            </a:r>
            <a:r>
              <a:rPr lang="en-GB" sz="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b="0" i="0" sz="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p1"/>
          <p:cNvSpPr txBox="1"/>
          <p:nvPr/>
        </p:nvSpPr>
        <p:spPr>
          <a:xfrm>
            <a:off x="5881725" y="822974"/>
            <a:ext cx="784200" cy="6309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en-GB" sz="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Building confidence that can be used</a:t>
            </a:r>
            <a:r>
              <a:rPr b="0" i="0" lang="en-GB" sz="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beyond the classroom. </a:t>
            </a:r>
            <a:endParaRPr b="1" i="0" sz="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p1"/>
          <p:cNvSpPr txBox="1"/>
          <p:nvPr/>
        </p:nvSpPr>
        <p:spPr>
          <a:xfrm>
            <a:off x="4115567" y="815358"/>
            <a:ext cx="1662900" cy="6309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b="0" i="0" lang="en-GB" sz="700" u="none" cap="none" strike="noStrik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•</a:t>
            </a:r>
            <a:r>
              <a:rPr b="0" i="0" lang="en-GB" sz="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Analysis and evaluation</a:t>
            </a:r>
            <a:r>
              <a:rPr b="0" i="0" lang="en-GB" sz="700" u="none" cap="none" strike="noStrik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•</a:t>
            </a:r>
            <a:r>
              <a:rPr b="0" i="0" lang="en-GB" sz="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Attention to Detail </a:t>
            </a:r>
            <a:r>
              <a:rPr b="0" i="0" lang="en-GB" sz="700" u="none" cap="none" strike="noStrik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•</a:t>
            </a:r>
            <a:r>
              <a:rPr b="0" i="0" lang="en-GB" sz="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Communication </a:t>
            </a:r>
            <a:r>
              <a:rPr b="0" i="0" lang="en-GB" sz="700" u="none" cap="none" strike="noStrik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•</a:t>
            </a:r>
            <a:r>
              <a:rPr b="0" i="0" lang="en-GB" sz="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Creativity</a:t>
            </a:r>
            <a:r>
              <a:rPr b="0" i="0" lang="en-GB" sz="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0" i="0" lang="en-GB" sz="700" u="none" cap="none" strike="noStrik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•</a:t>
            </a:r>
            <a:r>
              <a:rPr b="0" i="0" lang="en-GB" sz="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Organisation </a:t>
            </a:r>
            <a:r>
              <a:rPr b="0" i="0" lang="en-GB" sz="700" u="none" cap="none" strike="noStrik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•</a:t>
            </a:r>
            <a:r>
              <a:rPr b="0" i="0" lang="en-GB" sz="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Problem solving </a:t>
            </a:r>
            <a:r>
              <a:rPr b="0" i="0" lang="en-GB" sz="700" u="none" cap="none" strike="noStrik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•</a:t>
            </a:r>
            <a:r>
              <a:rPr b="0" i="0" lang="en-GB" sz="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Research </a:t>
            </a:r>
            <a:r>
              <a:rPr b="0" i="0" lang="en-GB" sz="700" u="none" cap="none" strike="noStrik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• </a:t>
            </a:r>
            <a:r>
              <a:rPr lang="en-GB" sz="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Literacy </a:t>
            </a:r>
            <a:r>
              <a:rPr b="0" i="0" lang="en-GB" sz="700" u="none" cap="none" strike="noStrik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• </a:t>
            </a:r>
            <a:r>
              <a:rPr b="0" i="0" lang="en-GB" sz="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Logical Thinking </a:t>
            </a:r>
            <a:r>
              <a:rPr b="0" i="0" lang="en-GB" sz="700" u="none" cap="none" strike="noStrik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•</a:t>
            </a:r>
            <a:r>
              <a:rPr b="0" i="0" lang="en-GB" sz="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Time management </a:t>
            </a:r>
            <a:r>
              <a:rPr b="0" i="0" lang="en-GB" sz="700" u="none" cap="none" strike="noStrik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•</a:t>
            </a:r>
            <a:r>
              <a:rPr b="0" i="0" lang="en-GB" sz="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Expression.</a:t>
            </a:r>
            <a:endParaRPr b="0" i="0" sz="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p1"/>
          <p:cNvSpPr txBox="1"/>
          <p:nvPr/>
        </p:nvSpPr>
        <p:spPr>
          <a:xfrm>
            <a:off x="2916954" y="2382167"/>
            <a:ext cx="2375860" cy="2154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lang="en-GB" sz="800">
                <a:solidFill>
                  <a:schemeClr val="dk1"/>
                </a:solidFill>
              </a:rPr>
              <a:t>Rehearse</a:t>
            </a:r>
            <a:r>
              <a:rPr b="1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r</a:t>
            </a:r>
            <a:r>
              <a:rPr b="1" lang="en-GB" sz="800">
                <a:solidFill>
                  <a:schemeClr val="dk1"/>
                </a:solidFill>
              </a:rPr>
              <a:t>ehearse, rehearse</a:t>
            </a:r>
            <a:endParaRPr b="1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1"/>
          <p:cNvSpPr txBox="1"/>
          <p:nvPr/>
        </p:nvSpPr>
        <p:spPr>
          <a:xfrm>
            <a:off x="5476721" y="2414218"/>
            <a:ext cx="985430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Exam hints &amp; tips</a:t>
            </a:r>
            <a:endParaRPr b="1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1"/>
          <p:cNvSpPr txBox="1"/>
          <p:nvPr/>
        </p:nvSpPr>
        <p:spPr>
          <a:xfrm>
            <a:off x="3630604" y="3881819"/>
            <a:ext cx="1869550" cy="2154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lang="en-GB" sz="800">
                <a:solidFill>
                  <a:schemeClr val="dk1"/>
                </a:solidFill>
              </a:rPr>
              <a:t>Students have:</a:t>
            </a:r>
            <a:endParaRPr b="1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p1"/>
          <p:cNvSpPr txBox="1"/>
          <p:nvPr/>
        </p:nvSpPr>
        <p:spPr>
          <a:xfrm>
            <a:off x="1365588" y="3852433"/>
            <a:ext cx="22653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Component 3: </a:t>
            </a:r>
            <a:r>
              <a:rPr b="1" lang="en-GB" sz="800">
                <a:solidFill>
                  <a:schemeClr val="dk1"/>
                </a:solidFill>
              </a:rPr>
              <a:t>Responding to a brief</a:t>
            </a:r>
            <a:endParaRPr b="1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1"/>
          <p:cNvSpPr txBox="1"/>
          <p:nvPr/>
        </p:nvSpPr>
        <p:spPr>
          <a:xfrm>
            <a:off x="3636629" y="6836876"/>
            <a:ext cx="15276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lang="en-GB" sz="800">
                <a:solidFill>
                  <a:schemeClr val="dk1"/>
                </a:solidFill>
              </a:rPr>
              <a:t>Practical exploration </a:t>
            </a:r>
            <a:endParaRPr b="1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1"/>
          <p:cNvSpPr txBox="1"/>
          <p:nvPr/>
        </p:nvSpPr>
        <p:spPr>
          <a:xfrm>
            <a:off x="3480273" y="5351700"/>
            <a:ext cx="15276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Component 2: </a:t>
            </a:r>
            <a:r>
              <a:rPr b="1" lang="en-GB" sz="800">
                <a:solidFill>
                  <a:schemeClr val="dk1"/>
                </a:solidFill>
              </a:rPr>
              <a:t>Developing Skills and Techniques</a:t>
            </a:r>
            <a:endParaRPr b="1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1"/>
          <p:cNvSpPr txBox="1"/>
          <p:nvPr/>
        </p:nvSpPr>
        <p:spPr>
          <a:xfrm>
            <a:off x="1658897" y="6812059"/>
            <a:ext cx="18399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lang="en-GB" sz="800">
                <a:solidFill>
                  <a:schemeClr val="dk1"/>
                </a:solidFill>
              </a:rPr>
              <a:t>Exploring the process</a:t>
            </a:r>
            <a:endParaRPr b="1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1"/>
          <p:cNvSpPr txBox="1"/>
          <p:nvPr/>
        </p:nvSpPr>
        <p:spPr>
          <a:xfrm>
            <a:off x="674302" y="6911490"/>
            <a:ext cx="9615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Component 1: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lang="en-GB" sz="800">
                <a:solidFill>
                  <a:schemeClr val="dk1"/>
                </a:solidFill>
              </a:rPr>
              <a:t>Exploring the performing arts.</a:t>
            </a:r>
            <a:endParaRPr b="1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126;p1"/>
          <p:cNvSpPr txBox="1"/>
          <p:nvPr/>
        </p:nvSpPr>
        <p:spPr>
          <a:xfrm>
            <a:off x="1896321" y="8322041"/>
            <a:ext cx="22032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do we know about Dance?</a:t>
            </a:r>
            <a:endParaRPr b="1" i="0" sz="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p1"/>
          <p:cNvSpPr txBox="1"/>
          <p:nvPr/>
        </p:nvSpPr>
        <p:spPr>
          <a:xfrm>
            <a:off x="221351" y="4189430"/>
            <a:ext cx="11430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Comp 2: PSA’s</a:t>
            </a:r>
            <a:endParaRPr b="1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127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None/>
            </a:pPr>
            <a:r>
              <a:t/>
            </a:r>
            <a:endParaRPr b="0" i="0" sz="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1"/>
          <p:cNvSpPr txBox="1"/>
          <p:nvPr/>
        </p:nvSpPr>
        <p:spPr>
          <a:xfrm>
            <a:off x="729553" y="159722"/>
            <a:ext cx="59733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GB" sz="1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KS4 </a:t>
            </a:r>
            <a:r>
              <a:rPr b="1" lang="en-GB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DANCE</a:t>
            </a:r>
            <a:r>
              <a:rPr b="1" i="0" lang="en-GB" sz="1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CURRICULUM MAP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9" name="Google Shape;129;p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85160" y="112651"/>
            <a:ext cx="1215388" cy="550976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Google Shape;130;p1"/>
          <p:cNvSpPr txBox="1"/>
          <p:nvPr/>
        </p:nvSpPr>
        <p:spPr>
          <a:xfrm>
            <a:off x="1686975" y="8636325"/>
            <a:ext cx="24147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Arial"/>
              <a:buChar char="•"/>
            </a:pPr>
            <a:r>
              <a:rPr b="0" i="0" lang="en-GB" sz="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Introduction to the course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Arial"/>
              <a:buChar char="•"/>
            </a:pPr>
            <a:r>
              <a:rPr lang="en-GB" sz="700">
                <a:solidFill>
                  <a:schemeClr val="dk1"/>
                </a:solidFill>
              </a:rPr>
              <a:t>Key </a:t>
            </a:r>
            <a:r>
              <a:rPr lang="en-GB" sz="700">
                <a:solidFill>
                  <a:schemeClr val="dk1"/>
                </a:solidFill>
              </a:rPr>
              <a:t>vocabulary</a:t>
            </a:r>
            <a:r>
              <a:rPr lang="en-GB" sz="700">
                <a:solidFill>
                  <a:schemeClr val="dk1"/>
                </a:solidFill>
              </a:rPr>
              <a:t>. Talking like a </a:t>
            </a:r>
            <a:r>
              <a:rPr lang="en-GB" sz="700">
                <a:solidFill>
                  <a:schemeClr val="dk1"/>
                </a:solidFill>
              </a:rPr>
              <a:t>choreographer</a:t>
            </a:r>
            <a:endParaRPr sz="700">
              <a:solidFill>
                <a:schemeClr val="dk1"/>
              </a:solidFill>
            </a:endParaRPr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</a:pPr>
            <a:r>
              <a:rPr lang="en-GB" sz="700">
                <a:solidFill>
                  <a:schemeClr val="dk1"/>
                </a:solidFill>
              </a:rPr>
              <a:t>Watching &amp; learning some professional repertoire. </a:t>
            </a:r>
            <a:endParaRPr sz="700">
              <a:solidFill>
                <a:schemeClr val="dk1"/>
              </a:solidFill>
            </a:endParaRPr>
          </a:p>
        </p:txBody>
      </p:sp>
      <p:sp>
        <p:nvSpPr>
          <p:cNvPr id="131" name="Google Shape;131;p1"/>
          <p:cNvSpPr txBox="1"/>
          <p:nvPr/>
        </p:nvSpPr>
        <p:spPr>
          <a:xfrm>
            <a:off x="652475" y="7485800"/>
            <a:ext cx="1018500" cy="149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00">
                <a:solidFill>
                  <a:schemeClr val="dk1"/>
                </a:solidFill>
              </a:rPr>
              <a:t>How are professional dances created?</a:t>
            </a:r>
            <a:endParaRPr sz="7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00">
                <a:solidFill>
                  <a:schemeClr val="dk1"/>
                </a:solidFill>
              </a:rPr>
              <a:t>What are the stylistic qualities and the creative intentions? </a:t>
            </a:r>
            <a:endParaRPr sz="7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00">
                <a:solidFill>
                  <a:schemeClr val="dk1"/>
                </a:solidFill>
              </a:rPr>
              <a:t>What skills does a dancer need?</a:t>
            </a:r>
            <a:endParaRPr sz="7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00">
                <a:solidFill>
                  <a:schemeClr val="dk1"/>
                </a:solidFill>
              </a:rPr>
              <a:t>What skills does a choreographer need? </a:t>
            </a:r>
            <a:endParaRPr b="0" i="0" sz="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p1"/>
          <p:cNvSpPr txBox="1"/>
          <p:nvPr/>
        </p:nvSpPr>
        <p:spPr>
          <a:xfrm>
            <a:off x="1735506" y="7039757"/>
            <a:ext cx="1859400" cy="63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Arial"/>
              <a:buChar char="•"/>
            </a:pPr>
            <a:r>
              <a:rPr lang="en-GB" sz="700">
                <a:solidFill>
                  <a:schemeClr val="dk1"/>
                </a:solidFill>
              </a:rPr>
              <a:t>How are ideas first generated</a:t>
            </a:r>
            <a:endParaRPr sz="700">
              <a:solidFill>
                <a:schemeClr val="dk1"/>
              </a:solidFill>
            </a:endParaRPr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Arial"/>
              <a:buChar char="•"/>
            </a:pPr>
            <a:r>
              <a:rPr lang="en-GB" sz="700">
                <a:solidFill>
                  <a:schemeClr val="dk1"/>
                </a:solidFill>
              </a:rPr>
              <a:t>How are ideas developed</a:t>
            </a:r>
            <a:endParaRPr sz="700">
              <a:solidFill>
                <a:schemeClr val="dk1"/>
              </a:solidFill>
            </a:endParaRPr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Arial"/>
              <a:buChar char="•"/>
            </a:pPr>
            <a:r>
              <a:rPr lang="en-GB" sz="700">
                <a:solidFill>
                  <a:schemeClr val="dk1"/>
                </a:solidFill>
              </a:rPr>
              <a:t>How do dancers rehearse</a:t>
            </a:r>
            <a:endParaRPr sz="700">
              <a:solidFill>
                <a:schemeClr val="dk1"/>
              </a:solidFill>
            </a:endParaRPr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Arial"/>
              <a:buChar char="•"/>
            </a:pPr>
            <a:r>
              <a:rPr lang="en-GB" sz="700">
                <a:solidFill>
                  <a:schemeClr val="dk1"/>
                </a:solidFill>
              </a:rPr>
              <a:t>How do you move from the studio to a live tour?</a:t>
            </a:r>
            <a:r>
              <a:rPr b="0" i="0" lang="en-GB" sz="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1"/>
          <p:cNvSpPr txBox="1"/>
          <p:nvPr/>
        </p:nvSpPr>
        <p:spPr>
          <a:xfrm>
            <a:off x="3427717" y="5659179"/>
            <a:ext cx="17916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Arial"/>
              <a:buChar char="•"/>
            </a:pPr>
            <a:r>
              <a:rPr lang="en-GB" sz="700">
                <a:solidFill>
                  <a:schemeClr val="dk1"/>
                </a:solidFill>
              </a:rPr>
              <a:t>Learning to perform professional repertoire</a:t>
            </a:r>
            <a:endParaRPr sz="700">
              <a:solidFill>
                <a:schemeClr val="dk1"/>
              </a:solidFill>
            </a:endParaRPr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</a:pPr>
            <a:r>
              <a:rPr lang="en-GB" sz="700">
                <a:solidFill>
                  <a:schemeClr val="dk1"/>
                </a:solidFill>
              </a:rPr>
              <a:t>Learning to rehearse in a group</a:t>
            </a:r>
            <a:endParaRPr sz="700">
              <a:solidFill>
                <a:schemeClr val="dk1"/>
              </a:solidFill>
            </a:endParaRPr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</a:pPr>
            <a:r>
              <a:rPr lang="en-GB" sz="700">
                <a:solidFill>
                  <a:schemeClr val="dk1"/>
                </a:solidFill>
              </a:rPr>
              <a:t>Improving dance skills</a:t>
            </a:r>
            <a:endParaRPr sz="700">
              <a:solidFill>
                <a:schemeClr val="dk1"/>
              </a:solidFill>
            </a:endParaRPr>
          </a:p>
        </p:txBody>
      </p:sp>
      <p:sp>
        <p:nvSpPr>
          <p:cNvPr id="134" name="Google Shape;134;p1"/>
          <p:cNvSpPr txBox="1"/>
          <p:nvPr/>
        </p:nvSpPr>
        <p:spPr>
          <a:xfrm>
            <a:off x="1286571" y="5322731"/>
            <a:ext cx="1230591" cy="2154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Component 2</a:t>
            </a:r>
            <a:endParaRPr b="1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1"/>
          <p:cNvSpPr txBox="1"/>
          <p:nvPr/>
        </p:nvSpPr>
        <p:spPr>
          <a:xfrm>
            <a:off x="1415814" y="5505900"/>
            <a:ext cx="12834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Arial"/>
              <a:buChar char="•"/>
            </a:pPr>
            <a:r>
              <a:rPr lang="en-GB" sz="700">
                <a:solidFill>
                  <a:schemeClr val="dk1"/>
                </a:solidFill>
              </a:rPr>
              <a:t>Preparing for a </a:t>
            </a:r>
            <a:r>
              <a:rPr lang="en-GB" sz="700">
                <a:solidFill>
                  <a:schemeClr val="dk1"/>
                </a:solidFill>
              </a:rPr>
              <a:t>performance</a:t>
            </a:r>
            <a:endParaRPr sz="700">
              <a:solidFill>
                <a:schemeClr val="dk1"/>
              </a:solidFill>
            </a:endParaRPr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</a:pPr>
            <a:r>
              <a:rPr lang="en-GB" sz="700">
                <a:solidFill>
                  <a:schemeClr val="dk1"/>
                </a:solidFill>
              </a:rPr>
              <a:t>Applying skills and techniques</a:t>
            </a:r>
            <a:endParaRPr sz="700">
              <a:solidFill>
                <a:schemeClr val="dk1"/>
              </a:solidFill>
            </a:endParaRPr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</a:pPr>
            <a:r>
              <a:rPr lang="en-GB" sz="700">
                <a:solidFill>
                  <a:schemeClr val="dk1"/>
                </a:solidFill>
              </a:rPr>
              <a:t>Improving timing and dynamics</a:t>
            </a:r>
            <a:endParaRPr sz="700">
              <a:solidFill>
                <a:schemeClr val="dk1"/>
              </a:solidFill>
            </a:endParaRPr>
          </a:p>
        </p:txBody>
      </p:sp>
      <p:sp>
        <p:nvSpPr>
          <p:cNvPr id="136" name="Google Shape;136;p1"/>
          <p:cNvSpPr txBox="1"/>
          <p:nvPr/>
        </p:nvSpPr>
        <p:spPr>
          <a:xfrm>
            <a:off x="3828659" y="4101385"/>
            <a:ext cx="16977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Arial"/>
              <a:buChar char="•"/>
            </a:pPr>
            <a:r>
              <a:rPr lang="en-GB" sz="700">
                <a:solidFill>
                  <a:schemeClr val="dk1"/>
                </a:solidFill>
              </a:rPr>
              <a:t>1 hour in the exam room for each of the 3 written tasks and they can have some notes with them..</a:t>
            </a:r>
            <a:endParaRPr sz="700">
              <a:solidFill>
                <a:schemeClr val="dk1"/>
              </a:solidFill>
            </a:endParaRPr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Arial"/>
              <a:buChar char="•"/>
            </a:pPr>
            <a:r>
              <a:rPr lang="en-GB" sz="700">
                <a:solidFill>
                  <a:schemeClr val="dk1"/>
                </a:solidFill>
              </a:rPr>
              <a:t>10 hours to create their dance.  </a:t>
            </a:r>
            <a:endParaRPr b="0" i="0" sz="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1"/>
          <p:cNvSpPr txBox="1"/>
          <p:nvPr/>
        </p:nvSpPr>
        <p:spPr>
          <a:xfrm>
            <a:off x="5450150" y="2819825"/>
            <a:ext cx="1072500" cy="192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Arial"/>
              <a:buChar char="•"/>
            </a:pPr>
            <a:r>
              <a:rPr lang="en-GB" sz="700">
                <a:solidFill>
                  <a:schemeClr val="dk1"/>
                </a:solidFill>
              </a:rPr>
              <a:t>Using/adapting dance choreography from the last 2 years to help you choreograph your performance.</a:t>
            </a:r>
            <a:endParaRPr sz="700">
              <a:solidFill>
                <a:schemeClr val="dk1"/>
              </a:solidFill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>
              <a:solidFill>
                <a:schemeClr val="dk1"/>
              </a:solidFill>
            </a:endParaRPr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</a:pPr>
            <a:r>
              <a:rPr lang="en-GB" sz="700">
                <a:solidFill>
                  <a:schemeClr val="dk1"/>
                </a:solidFill>
              </a:rPr>
              <a:t>Work in a group you have a positive relationship with.</a:t>
            </a:r>
            <a:endParaRPr sz="700">
              <a:solidFill>
                <a:schemeClr val="dk1"/>
              </a:solidFill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00">
                <a:solidFill>
                  <a:schemeClr val="dk1"/>
                </a:solidFill>
              </a:rPr>
              <a:t> </a:t>
            </a:r>
            <a:endParaRPr sz="700">
              <a:solidFill>
                <a:schemeClr val="dk1"/>
              </a:solidFill>
            </a:endParaRPr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</a:pPr>
            <a:r>
              <a:rPr lang="en-GB" sz="700">
                <a:solidFill>
                  <a:schemeClr val="dk1"/>
                </a:solidFill>
              </a:rPr>
              <a:t>Work hard at the start of the time allowance it will go very quickly </a:t>
            </a:r>
            <a:endParaRPr sz="700">
              <a:solidFill>
                <a:schemeClr val="dk1"/>
              </a:solidFill>
            </a:endParaRPr>
          </a:p>
        </p:txBody>
      </p:sp>
      <p:sp>
        <p:nvSpPr>
          <p:cNvPr id="138" name="Google Shape;138;p1"/>
          <p:cNvSpPr txBox="1"/>
          <p:nvPr/>
        </p:nvSpPr>
        <p:spPr>
          <a:xfrm>
            <a:off x="3145324" y="2577975"/>
            <a:ext cx="23016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Arial"/>
              <a:buChar char="•"/>
            </a:pPr>
            <a:r>
              <a:rPr b="0" i="0" lang="en-GB" sz="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can I do to achieve top marks in my exam?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Arial"/>
              <a:buChar char="•"/>
            </a:pPr>
            <a:r>
              <a:rPr b="0" i="0" lang="en-GB" sz="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should I structure my answers?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Arial"/>
              <a:buChar char="•"/>
            </a:pPr>
            <a:r>
              <a:rPr b="0" i="0" lang="en-GB" sz="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r>
              <a:rPr lang="en-GB" sz="700">
                <a:solidFill>
                  <a:schemeClr val="dk1"/>
                </a:solidFill>
              </a:rPr>
              <a:t>The more time you spend focused in the dance studio the better your performance will be. </a:t>
            </a:r>
            <a:endParaRPr b="0" i="0" sz="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39" name="Google Shape;139;p1"/>
          <p:cNvGrpSpPr/>
          <p:nvPr/>
        </p:nvGrpSpPr>
        <p:grpSpPr>
          <a:xfrm>
            <a:off x="4068592" y="8367647"/>
            <a:ext cx="684943" cy="704158"/>
            <a:chOff x="4296461" y="3725069"/>
            <a:chExt cx="952500" cy="942900"/>
          </a:xfrm>
        </p:grpSpPr>
        <p:sp>
          <p:nvSpPr>
            <p:cNvPr id="140" name="Google Shape;140;p1"/>
            <p:cNvSpPr/>
            <p:nvPr/>
          </p:nvSpPr>
          <p:spPr>
            <a:xfrm>
              <a:off x="4296461" y="3725069"/>
              <a:ext cx="952500" cy="942900"/>
            </a:xfrm>
            <a:prstGeom prst="ellipse">
              <a:avLst/>
            </a:prstGeom>
            <a:solidFill>
              <a:srgbClr val="FFD966"/>
            </a:solidFill>
            <a:ln cap="flat" cmpd="sng" w="76200">
              <a:solidFill>
                <a:srgbClr val="00206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descr="The Foregen Rough One Regular" id="141" name="Google Shape;141;p1"/>
            <p:cNvPicPr preferRelativeResize="0"/>
            <p:nvPr/>
          </p:nvPicPr>
          <p:blipFill rotWithShape="1">
            <a:blip r:embed="rId8">
              <a:alphaModFix/>
            </a:blip>
            <a:srcRect b="0" l="0" r="0" t="0"/>
            <a:stretch/>
          </p:blipFill>
          <p:spPr>
            <a:xfrm>
              <a:off x="4577687" y="4181137"/>
              <a:ext cx="361951" cy="3714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The Foregen Rough One Regular" id="142" name="Google Shape;142;p1"/>
            <p:cNvPicPr preferRelativeResize="0"/>
            <p:nvPr/>
          </p:nvPicPr>
          <p:blipFill rotWithShape="1">
            <a:blip r:embed="rId9">
              <a:alphaModFix/>
            </a:blip>
            <a:srcRect b="0" l="0" r="0" t="0"/>
            <a:stretch/>
          </p:blipFill>
          <p:spPr>
            <a:xfrm>
              <a:off x="4509901" y="3919226"/>
              <a:ext cx="494393" cy="202961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43" name="Google Shape;143;p1"/>
          <p:cNvGrpSpPr/>
          <p:nvPr/>
        </p:nvGrpSpPr>
        <p:grpSpPr>
          <a:xfrm>
            <a:off x="2745759" y="5338792"/>
            <a:ext cx="688025" cy="842402"/>
            <a:chOff x="1546509" y="2286900"/>
            <a:chExt cx="952500" cy="942975"/>
          </a:xfrm>
        </p:grpSpPr>
        <p:sp>
          <p:nvSpPr>
            <p:cNvPr id="144" name="Google Shape;144;p1"/>
            <p:cNvSpPr/>
            <p:nvPr/>
          </p:nvSpPr>
          <p:spPr>
            <a:xfrm>
              <a:off x="1546509" y="2286900"/>
              <a:ext cx="952500" cy="942975"/>
            </a:xfrm>
            <a:prstGeom prst="ellipse">
              <a:avLst/>
            </a:prstGeom>
            <a:solidFill>
              <a:srgbClr val="FFD966"/>
            </a:solidFill>
            <a:ln cap="flat" cmpd="sng" w="76200">
              <a:solidFill>
                <a:srgbClr val="00206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descr="The Foregen Rough One Regular" id="145" name="Google Shape;145;p1"/>
            <p:cNvPicPr preferRelativeResize="0"/>
            <p:nvPr/>
          </p:nvPicPr>
          <p:blipFill rotWithShape="1">
            <a:blip r:embed="rId10">
              <a:alphaModFix/>
            </a:blip>
            <a:srcRect b="0" l="0" r="0" t="0"/>
            <a:stretch/>
          </p:blipFill>
          <p:spPr>
            <a:xfrm>
              <a:off x="1883863" y="2746936"/>
              <a:ext cx="228600" cy="3714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The Foregen Rough One Regular" id="146" name="Google Shape;146;p1"/>
            <p:cNvPicPr preferRelativeResize="0"/>
            <p:nvPr/>
          </p:nvPicPr>
          <p:blipFill rotWithShape="1">
            <a:blip r:embed="rId9">
              <a:alphaModFix/>
            </a:blip>
            <a:srcRect b="0" l="0" r="0" t="0"/>
            <a:stretch/>
          </p:blipFill>
          <p:spPr>
            <a:xfrm>
              <a:off x="1775035" y="2444489"/>
              <a:ext cx="494393" cy="202961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47" name="Google Shape;147;p1"/>
          <p:cNvSpPr txBox="1"/>
          <p:nvPr/>
        </p:nvSpPr>
        <p:spPr>
          <a:xfrm>
            <a:off x="2617744" y="3940688"/>
            <a:ext cx="9867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Google Shape;148;p1"/>
          <p:cNvSpPr txBox="1"/>
          <p:nvPr/>
        </p:nvSpPr>
        <p:spPr>
          <a:xfrm>
            <a:off x="1314151" y="4041963"/>
            <a:ext cx="2301600" cy="63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en-GB" sz="700">
                <a:solidFill>
                  <a:schemeClr val="dk1"/>
                </a:solidFill>
              </a:rPr>
              <a:t>Students have 4 tasks to complete for the exam.</a:t>
            </a:r>
            <a:endParaRPr sz="700">
              <a:solidFill>
                <a:schemeClr val="dk1"/>
              </a:solidFill>
            </a:endParaRPr>
          </a:p>
          <a:p>
            <a:pPr indent="-2730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AutoNum type="arabicParenR"/>
            </a:pPr>
            <a:r>
              <a:rPr lang="en-GB" sz="700">
                <a:solidFill>
                  <a:schemeClr val="dk1"/>
                </a:solidFill>
              </a:rPr>
              <a:t>Ideas log (800 words)</a:t>
            </a:r>
            <a:endParaRPr sz="700">
              <a:solidFill>
                <a:schemeClr val="dk1"/>
              </a:solidFill>
            </a:endParaRPr>
          </a:p>
          <a:p>
            <a:pPr indent="-2730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AutoNum type="arabicParenR"/>
            </a:pPr>
            <a:r>
              <a:rPr lang="en-GB" sz="700">
                <a:solidFill>
                  <a:schemeClr val="dk1"/>
                </a:solidFill>
              </a:rPr>
              <a:t>Skills log (800 words)</a:t>
            </a:r>
            <a:endParaRPr sz="700">
              <a:solidFill>
                <a:schemeClr val="dk1"/>
              </a:solidFill>
            </a:endParaRPr>
          </a:p>
          <a:p>
            <a:pPr indent="-2730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AutoNum type="arabicParenR"/>
            </a:pPr>
            <a:r>
              <a:rPr lang="en-GB" sz="700">
                <a:solidFill>
                  <a:schemeClr val="dk1"/>
                </a:solidFill>
              </a:rPr>
              <a:t>A 10 minute dance to an audience</a:t>
            </a:r>
            <a:endParaRPr sz="700">
              <a:solidFill>
                <a:schemeClr val="dk1"/>
              </a:solidFill>
            </a:endParaRPr>
          </a:p>
          <a:p>
            <a:pPr indent="-2730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AutoNum type="arabicParenR"/>
            </a:pPr>
            <a:r>
              <a:rPr lang="en-GB" sz="700">
                <a:solidFill>
                  <a:schemeClr val="dk1"/>
                </a:solidFill>
              </a:rPr>
              <a:t>Evaluation report (800 words)</a:t>
            </a:r>
            <a:endParaRPr sz="700">
              <a:solidFill>
                <a:schemeClr val="dk1"/>
              </a:solidFill>
            </a:endParaRPr>
          </a:p>
        </p:txBody>
      </p:sp>
      <p:pic>
        <p:nvPicPr>
          <p:cNvPr descr="Lipstick Rage**" id="149" name="Google Shape;149;p1"/>
          <p:cNvPicPr preferRelativeResize="0"/>
          <p:nvPr/>
        </p:nvPicPr>
        <p:blipFill rotWithShape="1">
          <a:blip r:embed="rId11">
            <a:alphaModFix/>
          </a:blip>
          <a:srcRect b="-3" l="51804" r="0" t="-9266"/>
          <a:stretch/>
        </p:blipFill>
        <p:spPr>
          <a:xfrm rot="-2766382">
            <a:off x="1128353" y="8697152"/>
            <a:ext cx="855245" cy="121773"/>
          </a:xfrm>
          <a:prstGeom prst="rect">
            <a:avLst/>
          </a:prstGeom>
          <a:noFill/>
          <a:ln>
            <a:noFill/>
          </a:ln>
        </p:spPr>
      </p:pic>
      <p:sp>
        <p:nvSpPr>
          <p:cNvPr id="150" name="Google Shape;150;p1"/>
          <p:cNvSpPr txBox="1"/>
          <p:nvPr/>
        </p:nvSpPr>
        <p:spPr>
          <a:xfrm>
            <a:off x="3694607" y="7026749"/>
            <a:ext cx="14775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Arial"/>
              <a:buChar char="•"/>
            </a:pPr>
            <a:r>
              <a:rPr lang="en-GB" sz="700">
                <a:solidFill>
                  <a:schemeClr val="dk1"/>
                </a:solidFill>
              </a:rPr>
              <a:t>Improving dance skills</a:t>
            </a:r>
            <a:endParaRPr sz="700">
              <a:solidFill>
                <a:schemeClr val="dk1"/>
              </a:solidFill>
            </a:endParaRPr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Arial"/>
              <a:buChar char="•"/>
            </a:pPr>
            <a:r>
              <a:rPr lang="en-GB" sz="700">
                <a:solidFill>
                  <a:schemeClr val="dk1"/>
                </a:solidFill>
              </a:rPr>
              <a:t>Performance techniques</a:t>
            </a:r>
            <a:endParaRPr sz="700">
              <a:solidFill>
                <a:schemeClr val="dk1"/>
              </a:solidFill>
            </a:endParaRPr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</a:pPr>
            <a:r>
              <a:rPr lang="en-GB" sz="700">
                <a:solidFill>
                  <a:schemeClr val="dk1"/>
                </a:solidFill>
              </a:rPr>
              <a:t>Developing choreography</a:t>
            </a:r>
            <a:endParaRPr sz="700">
              <a:solidFill>
                <a:schemeClr val="dk1"/>
              </a:solidFill>
            </a:endParaRPr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</a:pPr>
            <a:r>
              <a:rPr lang="en-GB" sz="700">
                <a:solidFill>
                  <a:schemeClr val="dk1"/>
                </a:solidFill>
              </a:rPr>
              <a:t>Rehearsal methods</a:t>
            </a:r>
            <a:endParaRPr sz="700">
              <a:solidFill>
                <a:schemeClr val="dk1"/>
              </a:solidFill>
            </a:endParaRPr>
          </a:p>
        </p:txBody>
      </p:sp>
      <p:pic>
        <p:nvPicPr>
          <p:cNvPr descr="Lipstick Rage**" id="151" name="Google Shape;151;p1"/>
          <p:cNvPicPr preferRelativeResize="0"/>
          <p:nvPr/>
        </p:nvPicPr>
        <p:blipFill rotWithShape="1">
          <a:blip r:embed="rId11">
            <a:alphaModFix/>
          </a:blip>
          <a:srcRect b="-3" l="51804" r="0" t="-9266"/>
          <a:stretch/>
        </p:blipFill>
        <p:spPr>
          <a:xfrm>
            <a:off x="5224584" y="5444588"/>
            <a:ext cx="855245" cy="12177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Lipstick Rage**" id="152" name="Google Shape;152;p1"/>
          <p:cNvPicPr preferRelativeResize="0"/>
          <p:nvPr/>
        </p:nvPicPr>
        <p:blipFill rotWithShape="1">
          <a:blip r:embed="rId12">
            <a:alphaModFix/>
          </a:blip>
          <a:srcRect b="-2" l="49033" r="0" t="-22064"/>
          <a:stretch/>
        </p:blipFill>
        <p:spPr>
          <a:xfrm rot="-5400000">
            <a:off x="1702303" y="2685758"/>
            <a:ext cx="935421" cy="25481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Lipstick Rage**" id="153" name="Google Shape;153;p1"/>
          <p:cNvPicPr preferRelativeResize="0"/>
          <p:nvPr/>
        </p:nvPicPr>
        <p:blipFill rotWithShape="1">
          <a:blip r:embed="rId11">
            <a:alphaModFix/>
          </a:blip>
          <a:srcRect b="-3" l="51804" r="0" t="-9266"/>
          <a:stretch/>
        </p:blipFill>
        <p:spPr>
          <a:xfrm>
            <a:off x="390944" y="4081283"/>
            <a:ext cx="855245" cy="121773"/>
          </a:xfrm>
          <a:prstGeom prst="rect">
            <a:avLst/>
          </a:prstGeom>
          <a:noFill/>
          <a:ln>
            <a:noFill/>
          </a:ln>
        </p:spPr>
      </p:pic>
      <p:sp>
        <p:nvSpPr>
          <p:cNvPr id="154" name="Google Shape;154;p1"/>
          <p:cNvSpPr txBox="1"/>
          <p:nvPr/>
        </p:nvSpPr>
        <p:spPr>
          <a:xfrm>
            <a:off x="5213025" y="5623725"/>
            <a:ext cx="912000" cy="203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b="0" i="0" lang="en-GB" sz="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PSA’s released by the exam board.</a:t>
            </a:r>
            <a:endParaRPr b="0" i="0" sz="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en-GB" sz="700">
                <a:solidFill>
                  <a:schemeClr val="dk1"/>
                </a:solidFill>
              </a:rPr>
              <a:t>Students </a:t>
            </a:r>
            <a:r>
              <a:rPr b="0" i="0" lang="en-GB" sz="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complete 5 tasks under exam conditions. </a:t>
            </a:r>
            <a:endParaRPr b="0" i="0" sz="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t/>
            </a:r>
            <a:endParaRPr sz="7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en-GB" sz="700">
                <a:solidFill>
                  <a:schemeClr val="dk1"/>
                </a:solidFill>
              </a:rPr>
              <a:t>Students take an indepth look at one professional work.</a:t>
            </a:r>
            <a:endParaRPr sz="7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t/>
            </a:r>
            <a:endParaRPr sz="7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en-GB" sz="700">
                <a:solidFill>
                  <a:schemeClr val="dk1"/>
                </a:solidFill>
              </a:rPr>
              <a:t>The work produced during this time equates to </a:t>
            </a:r>
            <a:r>
              <a:rPr b="0" i="0" lang="en-GB" sz="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30% of students final grade</a:t>
            </a:r>
            <a:endParaRPr b="0" i="0" sz="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1"/>
          <p:cNvSpPr/>
          <p:nvPr/>
        </p:nvSpPr>
        <p:spPr>
          <a:xfrm flipH="1" rot="4987937">
            <a:off x="5767841" y="1783133"/>
            <a:ext cx="511609" cy="406173"/>
          </a:xfrm>
          <a:custGeom>
            <a:rect b="b" l="l" r="r" t="t"/>
            <a:pathLst>
              <a:path extrusionOk="0" h="366589" w="1493520">
                <a:moveTo>
                  <a:pt x="0" y="366589"/>
                </a:moveTo>
                <a:cubicBezTo>
                  <a:pt x="168910" y="236414"/>
                  <a:pt x="337820" y="106239"/>
                  <a:pt x="586740" y="46549"/>
                </a:cubicBezTo>
                <a:cubicBezTo>
                  <a:pt x="835660" y="-13141"/>
                  <a:pt x="1164590" y="-2346"/>
                  <a:pt x="1493520" y="8449"/>
                </a:cubicBezTo>
              </a:path>
            </a:pathLst>
          </a:custGeom>
          <a:noFill/>
          <a:ln cap="rnd" cmpd="sng" w="123825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p1"/>
          <p:cNvSpPr/>
          <p:nvPr/>
        </p:nvSpPr>
        <p:spPr>
          <a:xfrm flipH="1" rot="6382915">
            <a:off x="4559656" y="1917338"/>
            <a:ext cx="709633" cy="45719"/>
          </a:xfrm>
          <a:custGeom>
            <a:rect b="b" l="l" r="r" t="t"/>
            <a:pathLst>
              <a:path extrusionOk="0" h="366589" w="1493520">
                <a:moveTo>
                  <a:pt x="0" y="366589"/>
                </a:moveTo>
                <a:cubicBezTo>
                  <a:pt x="168910" y="236414"/>
                  <a:pt x="337820" y="106239"/>
                  <a:pt x="586740" y="46549"/>
                </a:cubicBezTo>
                <a:cubicBezTo>
                  <a:pt x="835660" y="-13141"/>
                  <a:pt x="1164590" y="-2346"/>
                  <a:pt x="1493520" y="8449"/>
                </a:cubicBezTo>
              </a:path>
            </a:pathLst>
          </a:custGeom>
          <a:noFill/>
          <a:ln cap="rnd" cmpd="sng" w="123825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1"/>
          <p:cNvSpPr txBox="1"/>
          <p:nvPr/>
        </p:nvSpPr>
        <p:spPr>
          <a:xfrm>
            <a:off x="337825" y="4399525"/>
            <a:ext cx="961500" cy="16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b="0" i="0" lang="en-GB" sz="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PSA’s released by the exam board.</a:t>
            </a:r>
            <a:endParaRPr b="0" i="0" sz="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en-GB" sz="700">
                <a:solidFill>
                  <a:schemeClr val="dk1"/>
                </a:solidFill>
              </a:rPr>
              <a:t>Students </a:t>
            </a:r>
            <a:r>
              <a:rPr b="0" i="0" lang="en-GB" sz="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complete tasks under exam conditions. </a:t>
            </a:r>
            <a:endParaRPr b="0" i="0" sz="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t/>
            </a:r>
            <a:endParaRPr sz="7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en-GB" sz="700">
                <a:solidFill>
                  <a:schemeClr val="dk1"/>
                </a:solidFill>
              </a:rPr>
              <a:t>Students take an indepth look at one professional work.</a:t>
            </a:r>
            <a:endParaRPr sz="7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t/>
            </a:r>
            <a:endParaRPr sz="7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en-GB" sz="700">
                <a:solidFill>
                  <a:schemeClr val="dk1"/>
                </a:solidFill>
              </a:rPr>
              <a:t>The work produced during this time equates to </a:t>
            </a:r>
            <a:r>
              <a:rPr b="0" i="0" lang="en-GB" sz="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30% of students final grade</a:t>
            </a:r>
            <a:endParaRPr b="0" i="0" sz="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2020-03-04T16:08:47Z</dcterms:created>
  <dc:creator>Becky Ashton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0x0101009E8A2003B790844AADFD734A9E209243</vt:lpwstr>
  </property>
</Properties>
</file>